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Caveat"/>
      <p:regular r:id="rId52"/>
      <p:bold r:id="rId53"/>
    </p:embeddedFont>
    <p:embeddedFont>
      <p:font typeface="Nunito"/>
      <p:regular r:id="rId54"/>
      <p:bold r:id="rId55"/>
      <p:italic r:id="rId56"/>
      <p:boldItalic r:id="rId57"/>
    </p:embeddedFont>
    <p:embeddedFont>
      <p:font typeface="Maven Pro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5A9949-0FDF-4E3F-8485-4F7476BB306E}">
  <a:tblStyle styleId="{B25A9949-0FDF-4E3F-8485-4F7476BB30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Caveat-bold.fntdata"/><Relationship Id="rId52" Type="http://schemas.openxmlformats.org/officeDocument/2006/relationships/font" Target="fonts/Caveat-regular.fntdata"/><Relationship Id="rId11" Type="http://schemas.openxmlformats.org/officeDocument/2006/relationships/slide" Target="slides/slide5.xml"/><Relationship Id="rId55" Type="http://schemas.openxmlformats.org/officeDocument/2006/relationships/font" Target="fonts/Nunito-bold.fntdata"/><Relationship Id="rId10" Type="http://schemas.openxmlformats.org/officeDocument/2006/relationships/slide" Target="slides/slide4.xml"/><Relationship Id="rId54" Type="http://schemas.openxmlformats.org/officeDocument/2006/relationships/font" Target="fonts/Nunito-regular.fntdata"/><Relationship Id="rId13" Type="http://schemas.openxmlformats.org/officeDocument/2006/relationships/slide" Target="slides/slide7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6.xml"/><Relationship Id="rId56" Type="http://schemas.openxmlformats.org/officeDocument/2006/relationships/font" Target="fonts/Nunito-italic.fntdata"/><Relationship Id="rId15" Type="http://schemas.openxmlformats.org/officeDocument/2006/relationships/slide" Target="slides/slide9.xml"/><Relationship Id="rId59" Type="http://schemas.openxmlformats.org/officeDocument/2006/relationships/font" Target="fonts/MavenPro-bold.fntdata"/><Relationship Id="rId14" Type="http://schemas.openxmlformats.org/officeDocument/2006/relationships/slide" Target="slides/slide8.xml"/><Relationship Id="rId58" Type="http://schemas.openxmlformats.org/officeDocument/2006/relationships/font" Target="fonts/MavenPr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9299e8c2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9299e8c2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9299e8c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9299e8c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9299e8c2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9299e8c2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9299e8c2e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9299e8c2e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9299e8c2e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49299e8c2e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9299e8c2e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49299e8c2e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9299e8c2e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9299e8c2e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9299e8c2e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9299e8c2e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9299e8c2e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9299e8c2e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9299e8c2e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9299e8c2e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9299e8c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9299e8c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9299e8c2e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49299e8c2e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f70fde9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4f70fde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9299e8c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49299e8c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9299e8c2e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49299e8c2e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9299e8c2e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9299e8c2e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9299e8c2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9299e8c2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9299e8c2e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49299e8c2e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49299e8c2e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49299e8c2e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9299e8c2e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9299e8c2e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49299e8c2e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49299e8c2e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9299e8c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49299e8c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9299e8c2e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9299e8c2e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49299e8c2e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49299e8c2e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49299e8c2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49299e8c2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49299e8c2e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49299e8c2e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49299e8c2e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49299e8c2e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9299e8c2e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9299e8c2e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9299e8c2e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49299e8c2e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49299e8c2e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49299e8c2e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4d43ccbd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4d43ccbd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9538f7964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49538f7964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9299e8c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9299e8c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9299e8c2e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49299e8c2e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9299e8c2e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9299e8c2e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9299e8c2e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9299e8c2e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9299e8c2e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9299e8c2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9299e8c2e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9299e8c2e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9299e8c2e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9299e8c2e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9299e8c2e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9299e8c2e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vrra/FGAN-Build-a-thon-2022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app.diagrams.net/" TargetMode="External"/><Relationship Id="rId10" Type="http://schemas.openxmlformats.org/officeDocument/2006/relationships/hyperlink" Target="https://python-docx.readthedocs.io/en/latest/" TargetMode="External"/><Relationship Id="rId13" Type="http://schemas.openxmlformats.org/officeDocument/2006/relationships/hyperlink" Target="https://github.com/TarekMohamed1999/FGAN-build-a-thon" TargetMode="External"/><Relationship Id="rId12" Type="http://schemas.openxmlformats.org/officeDocument/2006/relationships/hyperlink" Target="https://docs.google.com/presentation/d/1LubX__7ZXCu6qWEd6vR3fKIhABMCey7MZocPNpEs2IQ/edit?usp=shari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itu.int/en/ITU-T/focusgroups/an/Documents/Use-case-AN.pdf" TargetMode="External"/><Relationship Id="rId4" Type="http://schemas.openxmlformats.org/officeDocument/2006/relationships/hyperlink" Target="https://github.com/vrra/FGAN-Build-a-thon-2022" TargetMode="External"/><Relationship Id="rId9" Type="http://schemas.openxmlformats.org/officeDocument/2006/relationships/hyperlink" Target="https://docs.python.org/3/library/xml.html" TargetMode="External"/><Relationship Id="rId5" Type="http://schemas.openxmlformats.org/officeDocument/2006/relationships/hyperlink" Target="https://www.itu.int/en/ITU-T/focusgroups/an/Documents/Architecture-AN.pdf" TargetMode="External"/><Relationship Id="rId6" Type="http://schemas.openxmlformats.org/officeDocument/2006/relationships/hyperlink" Target="https://www.itu.int/en/ITU-T/focusgroups/an/Documents/Architecture-AN.pdf" TargetMode="External"/><Relationship Id="rId7" Type="http://schemas.openxmlformats.org/officeDocument/2006/relationships/hyperlink" Target="https://www.itu.int/en/ITU-T/focusgroups/an/Documents/Architecture-AN.pdf" TargetMode="External"/><Relationship Id="rId8" Type="http://schemas.openxmlformats.org/officeDocument/2006/relationships/hyperlink" Target="http://www.plantuml.com/plantuml/uml/SyfFKj2rKt3CoKnELR1Io4ZDoSa70000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967954"/>
            <a:ext cx="4255500" cy="25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</a:t>
            </a:r>
            <a:r>
              <a:rPr lang="en"/>
              <a:t>Deriving new use cases based on link prediction algorithm</a:t>
            </a:r>
            <a:r>
              <a:rPr lang="en"/>
              <a:t> for FG AN use cases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Tarek Mohamed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Activities are done as part of ITU FG AN Build-a-thon 2022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Presented during Workshop 3.0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7 Nov 2022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Table from </a:t>
            </a:r>
            <a:r>
              <a:rPr lang="en"/>
              <a:t>requirements and use cases:</a:t>
            </a:r>
            <a:endParaRPr/>
          </a:p>
        </p:txBody>
      </p:sp>
      <p:pic>
        <p:nvPicPr>
          <p:cNvPr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20081" r="6786" t="36552"/>
          <a:stretch/>
        </p:blipFill>
        <p:spPr>
          <a:xfrm>
            <a:off x="1056751" y="1500000"/>
            <a:ext cx="7030500" cy="3444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2"/>
          <p:cNvCxnSpPr/>
          <p:nvPr/>
        </p:nvCxnSpPr>
        <p:spPr>
          <a:xfrm>
            <a:off x="4080900" y="1332350"/>
            <a:ext cx="0" cy="3620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1303800" y="750975"/>
            <a:ext cx="70305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2. Figure</a:t>
            </a:r>
            <a:r>
              <a:rPr lang="en" sz="3000"/>
              <a:t> Parsing:</a:t>
            </a:r>
            <a:endParaRPr sz="3000"/>
          </a:p>
        </p:txBody>
      </p:sp>
      <p:sp>
        <p:nvSpPr>
          <p:cNvPr id="356" name="Google Shape;356;p23"/>
          <p:cNvSpPr txBox="1"/>
          <p:nvPr>
            <p:ph idx="1" type="body"/>
          </p:nvPr>
        </p:nvSpPr>
        <p:spPr>
          <a:xfrm>
            <a:off x="1303800" y="1380450"/>
            <a:ext cx="7030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 have two kinds of figures</a:t>
            </a:r>
            <a:r>
              <a:rPr lang="en" sz="1600"/>
              <a:t> in the document:</a:t>
            </a:r>
            <a:endParaRPr sz="1600"/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800" y="1839750"/>
            <a:ext cx="5341499" cy="29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1532525" y="2787300"/>
            <a:ext cx="118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  <a:latin typeface="Nunito"/>
                <a:ea typeface="Nunito"/>
                <a:cs typeface="Nunito"/>
                <a:sym typeface="Nunito"/>
              </a:rPr>
              <a:t>1. Actor interaction diagrams</a:t>
            </a:r>
            <a:endParaRPr>
              <a:highlight>
                <a:srgbClr val="00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00" y="1260900"/>
            <a:ext cx="6994375" cy="31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/>
        </p:nvSpPr>
        <p:spPr>
          <a:xfrm>
            <a:off x="416600" y="2405525"/>
            <a:ext cx="11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>
                <a:highlight>
                  <a:srgbClr val="00FF00"/>
                </a:highlight>
                <a:latin typeface="Nunito"/>
                <a:ea typeface="Nunito"/>
                <a:cs typeface="Nunito"/>
                <a:sym typeface="Nunito"/>
              </a:rPr>
              <a:t>. Possible components </a:t>
            </a:r>
            <a:endParaRPr>
              <a:highlight>
                <a:srgbClr val="00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idx="1" type="body"/>
          </p:nvPr>
        </p:nvSpPr>
        <p:spPr>
          <a:xfrm>
            <a:off x="805375" y="1544900"/>
            <a:ext cx="34926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The problem: </a:t>
            </a:r>
            <a:r>
              <a:rPr lang="en" sz="2300"/>
              <a:t>These figures are not parsable so we need to change it to a parsable format.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/>
              <a:t>The solution: </a:t>
            </a:r>
            <a:r>
              <a:rPr lang="en" sz="2300"/>
              <a:t>We Tried two tools and choosed the best:</a:t>
            </a:r>
            <a:endParaRPr sz="2300"/>
          </a:p>
          <a:p>
            <a:pPr indent="-35274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300"/>
              <a:t>PlantUML</a:t>
            </a:r>
            <a:endParaRPr sz="2300"/>
          </a:p>
          <a:p>
            <a:pPr indent="-35274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300"/>
              <a:t>Draw.io</a:t>
            </a:r>
            <a:endParaRPr sz="2300"/>
          </a:p>
        </p:txBody>
      </p:sp>
      <p:sp>
        <p:nvSpPr>
          <p:cNvPr id="370" name="Google Shape;370;p25"/>
          <p:cNvSpPr/>
          <p:nvPr/>
        </p:nvSpPr>
        <p:spPr>
          <a:xfrm>
            <a:off x="4633500" y="868100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Step-1: to represent the figures in machine-readable format</a:t>
            </a: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4633500" y="1617325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Step-2: to parse the figures in the machine-readable format</a:t>
            </a: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4633500" y="2366550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Step-3: to </a:t>
            </a:r>
            <a:r>
              <a:rPr lang="en"/>
              <a:t>create a table format which can be analysed offline.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1303800" y="750975"/>
            <a:ext cx="7030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PlantUML:</a:t>
            </a:r>
            <a:endParaRPr/>
          </a:p>
        </p:txBody>
      </p:sp>
      <p:sp>
        <p:nvSpPr>
          <p:cNvPr id="378" name="Google Shape;378;p26"/>
          <p:cNvSpPr txBox="1"/>
          <p:nvPr>
            <p:ph type="title"/>
          </p:nvPr>
        </p:nvSpPr>
        <p:spPr>
          <a:xfrm>
            <a:off x="1303800" y="1419075"/>
            <a:ext cx="54921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220"/>
              <a:t>2.1.1 First Try:</a:t>
            </a:r>
            <a:endParaRPr sz="2220"/>
          </a:p>
        </p:txBody>
      </p:sp>
      <p:pic>
        <p:nvPicPr>
          <p:cNvPr id="379" name="Google Shape;3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38" y="1983075"/>
            <a:ext cx="8545133" cy="28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type="title"/>
          </p:nvPr>
        </p:nvSpPr>
        <p:spPr>
          <a:xfrm>
            <a:off x="1303800" y="1250875"/>
            <a:ext cx="54921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en" sz="2220"/>
              <a:t>2.1.1 Second Try:</a:t>
            </a:r>
            <a:endParaRPr sz="2220"/>
          </a:p>
        </p:txBody>
      </p:sp>
      <p:pic>
        <p:nvPicPr>
          <p:cNvPr id="385" name="Google Shape;3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3875"/>
            <a:ext cx="8839199" cy="26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type="title"/>
          </p:nvPr>
        </p:nvSpPr>
        <p:spPr>
          <a:xfrm>
            <a:off x="1303800" y="750975"/>
            <a:ext cx="70305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Draw.io</a:t>
            </a:r>
            <a:endParaRPr/>
          </a:p>
        </p:txBody>
      </p:sp>
      <p:sp>
        <p:nvSpPr>
          <p:cNvPr id="391" name="Google Shape;391;p28"/>
          <p:cNvSpPr txBox="1"/>
          <p:nvPr>
            <p:ph idx="1" type="body"/>
          </p:nvPr>
        </p:nvSpPr>
        <p:spPr>
          <a:xfrm>
            <a:off x="1303800" y="1532850"/>
            <a:ext cx="7441800" cy="17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use this tool we represented the graph on Draw.io tool and Customize it as follows:</a:t>
            </a:r>
            <a:endParaRPr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components: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Value</a:t>
            </a:r>
            <a:r>
              <a:rPr lang="en" sz="1400"/>
              <a:t>” and assign the name of the component to it.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Class</a:t>
            </a:r>
            <a:r>
              <a:rPr lang="en" sz="1400"/>
              <a:t>” and assign the type “Component” to it.</a:t>
            </a:r>
            <a:endParaRPr sz="1400"/>
          </a:p>
        </p:txBody>
      </p:sp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b="53759" l="32428" r="27256" t="23351"/>
          <a:stretch/>
        </p:blipFill>
        <p:spPr>
          <a:xfrm>
            <a:off x="4877475" y="3331350"/>
            <a:ext cx="3671925" cy="11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 b="0" l="40429" r="35414" t="64767"/>
          <a:stretch/>
        </p:blipFill>
        <p:spPr>
          <a:xfrm>
            <a:off x="1710223" y="3191200"/>
            <a:ext cx="2200351" cy="18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/>
        </p:nvSpPr>
        <p:spPr>
          <a:xfrm>
            <a:off x="360525" y="3681625"/>
            <a:ext cx="11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. Add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5741151" y="4432425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. Component Example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idx="1" type="body"/>
          </p:nvPr>
        </p:nvSpPr>
        <p:spPr>
          <a:xfrm>
            <a:off x="1303800" y="1228050"/>
            <a:ext cx="70305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Function: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Value</a:t>
            </a:r>
            <a:r>
              <a:rPr lang="en" sz="1400"/>
              <a:t>” and assign the name of the Function to it.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Class</a:t>
            </a:r>
            <a:r>
              <a:rPr lang="en" sz="1400"/>
              <a:t>” and assign the type “Function” to it.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Parent” </a:t>
            </a:r>
            <a:r>
              <a:rPr lang="en" sz="1400"/>
              <a:t>and assign the ID of the parent component.</a:t>
            </a:r>
            <a:endParaRPr sz="1400"/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48065" l="32684" r="27683" t="22708"/>
          <a:stretch/>
        </p:blipFill>
        <p:spPr>
          <a:xfrm>
            <a:off x="2620425" y="2462250"/>
            <a:ext cx="3714575" cy="15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3526501" y="3745700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2. Function Example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1303800" y="1228050"/>
            <a:ext cx="70305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Relations: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Value</a:t>
            </a:r>
            <a:r>
              <a:rPr lang="en" sz="1400"/>
              <a:t>” and assign the message of the relation to it.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Add a property “</a:t>
            </a:r>
            <a:r>
              <a:rPr b="1" lang="en" sz="1400"/>
              <a:t>Class</a:t>
            </a:r>
            <a:r>
              <a:rPr lang="en" sz="1400"/>
              <a:t>” and assign whether it was a critical or optional.</a:t>
            </a:r>
            <a:endParaRPr sz="1400"/>
          </a:p>
        </p:txBody>
      </p:sp>
      <p:sp>
        <p:nvSpPr>
          <p:cNvPr id="408" name="Google Shape;408;p30"/>
          <p:cNvSpPr txBox="1"/>
          <p:nvPr/>
        </p:nvSpPr>
        <p:spPr>
          <a:xfrm>
            <a:off x="3526501" y="3745700"/>
            <a:ext cx="20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. Relation Example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9" name="Google Shape;409;p30"/>
          <p:cNvPicPr preferRelativeResize="0"/>
          <p:nvPr/>
        </p:nvPicPr>
        <p:blipFill rotWithShape="1">
          <a:blip r:embed="rId3">
            <a:alphaModFix/>
          </a:blip>
          <a:srcRect b="41363" l="31818" r="27724" t="22432"/>
          <a:stretch/>
        </p:blipFill>
        <p:spPr>
          <a:xfrm>
            <a:off x="2449362" y="2117250"/>
            <a:ext cx="4245267" cy="16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 txBox="1"/>
          <p:nvPr>
            <p:ph type="title"/>
          </p:nvPr>
        </p:nvSpPr>
        <p:spPr>
          <a:xfrm>
            <a:off x="1303800" y="446175"/>
            <a:ext cx="7030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figure example:</a:t>
            </a:r>
            <a:endParaRPr/>
          </a:p>
        </p:txBody>
      </p:sp>
      <p:pic>
        <p:nvPicPr>
          <p:cNvPr id="415" name="Google Shape;4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325" y="1081875"/>
            <a:ext cx="5241601" cy="38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989100" y="1480050"/>
            <a:ext cx="70305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Document Parsing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Graphs Parsing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Graph database representation.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Link Prediction.</a:t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4572000" y="671700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parse use cases</a:t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4572000" y="1388375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Create graph</a:t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4572000" y="2105050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Analyse graph</a:t>
            </a:r>
            <a:endParaRPr/>
          </a:p>
        </p:txBody>
      </p:sp>
      <p:sp>
        <p:nvSpPr>
          <p:cNvPr id="288" name="Google Shape;288;p14"/>
          <p:cNvSpPr/>
          <p:nvPr/>
        </p:nvSpPr>
        <p:spPr>
          <a:xfrm>
            <a:off x="4572000" y="2821725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Update graph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"/>
          <p:cNvSpPr txBox="1"/>
          <p:nvPr>
            <p:ph type="title"/>
          </p:nvPr>
        </p:nvSpPr>
        <p:spPr>
          <a:xfrm>
            <a:off x="1303800" y="750975"/>
            <a:ext cx="70305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Parsing:</a:t>
            </a:r>
            <a:endParaRPr/>
          </a:p>
        </p:txBody>
      </p:sp>
      <p:sp>
        <p:nvSpPr>
          <p:cNvPr id="421" name="Google Shape;421;p32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“</a:t>
            </a:r>
            <a:r>
              <a:rPr b="1" lang="en"/>
              <a:t>XML</a:t>
            </a:r>
            <a:r>
              <a:rPr lang="en"/>
              <a:t>” Library, and final parsing was: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2"/>
          <p:cNvPicPr preferRelativeResize="0"/>
          <p:nvPr/>
        </p:nvPicPr>
        <p:blipFill rotWithShape="1">
          <a:blip r:embed="rId3">
            <a:alphaModFix/>
          </a:blip>
          <a:srcRect b="19329" l="20449" r="27570" t="38439"/>
          <a:stretch/>
        </p:blipFill>
        <p:spPr>
          <a:xfrm>
            <a:off x="658875" y="2159250"/>
            <a:ext cx="4050400" cy="21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2"/>
          <p:cNvPicPr preferRelativeResize="0"/>
          <p:nvPr/>
        </p:nvPicPr>
        <p:blipFill rotWithShape="1">
          <a:blip r:embed="rId4">
            <a:alphaModFix/>
          </a:blip>
          <a:srcRect b="19294" l="20274" r="25718" t="28908"/>
          <a:stretch/>
        </p:blipFill>
        <p:spPr>
          <a:xfrm>
            <a:off x="5045625" y="1500525"/>
            <a:ext cx="3896199" cy="31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3"/>
          <p:cNvPicPr preferRelativeResize="0"/>
          <p:nvPr/>
        </p:nvPicPr>
        <p:blipFill rotWithShape="1">
          <a:blip r:embed="rId3">
            <a:alphaModFix/>
          </a:blip>
          <a:srcRect b="0" l="3091" r="0" t="6864"/>
          <a:stretch/>
        </p:blipFill>
        <p:spPr>
          <a:xfrm>
            <a:off x="1399750" y="1301625"/>
            <a:ext cx="7135699" cy="29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title"/>
          </p:nvPr>
        </p:nvSpPr>
        <p:spPr>
          <a:xfrm>
            <a:off x="1303800" y="750975"/>
            <a:ext cx="7030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Graph database representation:</a:t>
            </a:r>
            <a:endParaRPr/>
          </a:p>
        </p:txBody>
      </p:sp>
      <p:sp>
        <p:nvSpPr>
          <p:cNvPr id="434" name="Google Shape;434;p34"/>
          <p:cNvSpPr txBox="1"/>
          <p:nvPr>
            <p:ph idx="1" type="body"/>
          </p:nvPr>
        </p:nvSpPr>
        <p:spPr>
          <a:xfrm>
            <a:off x="327175" y="1639200"/>
            <a:ext cx="3818100" cy="18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have used “</a:t>
            </a:r>
            <a:r>
              <a:rPr b="1" lang="en" sz="1500"/>
              <a:t>neo4j</a:t>
            </a:r>
            <a:r>
              <a:rPr lang="en" sz="1500"/>
              <a:t>” Graph </a:t>
            </a:r>
            <a:r>
              <a:rPr lang="en" sz="1500"/>
              <a:t>database</a:t>
            </a:r>
            <a:r>
              <a:rPr lang="en" sz="1500"/>
              <a:t> because:</a:t>
            </a:r>
            <a:endParaRPr sz="15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It has a native graph representation.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A lot of other packages especially on the data science.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Has its Querying language </a:t>
            </a:r>
            <a:r>
              <a:rPr b="1" lang="en" sz="1500"/>
              <a:t>Cypher</a:t>
            </a:r>
            <a:r>
              <a:rPr lang="en" sz="1500"/>
              <a:t> which help us in query graphs.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Finally Has an API with </a:t>
            </a:r>
            <a:r>
              <a:rPr b="1" lang="en" sz="1500"/>
              <a:t>Python</a:t>
            </a:r>
            <a:r>
              <a:rPr lang="en" sz="1500"/>
              <a:t> so it can help us automating our stuff.</a:t>
            </a:r>
            <a:endParaRPr sz="1500"/>
          </a:p>
        </p:txBody>
      </p:sp>
      <p:sp>
        <p:nvSpPr>
          <p:cNvPr id="435" name="Google Shape;435;p34"/>
          <p:cNvSpPr/>
          <p:nvPr/>
        </p:nvSpPr>
        <p:spPr>
          <a:xfrm>
            <a:off x="4895050" y="1639200"/>
            <a:ext cx="4155900" cy="88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Step-1: now that we have tables from use cases, requirements, figures, can we create a graph from the tables?</a:t>
            </a:r>
            <a:endParaRPr/>
          </a:p>
        </p:txBody>
      </p:sp>
      <p:sp>
        <p:nvSpPr>
          <p:cNvPr id="436" name="Google Shape;436;p34"/>
          <p:cNvSpPr/>
          <p:nvPr/>
        </p:nvSpPr>
        <p:spPr>
          <a:xfrm>
            <a:off x="4895050" y="2800775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Step-2: to analyse the graph offline.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 txBox="1"/>
          <p:nvPr>
            <p:ph type="title"/>
          </p:nvPr>
        </p:nvSpPr>
        <p:spPr>
          <a:xfrm>
            <a:off x="1303800" y="750975"/>
            <a:ext cx="70305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definition </a:t>
            </a:r>
            <a:r>
              <a:rPr lang="en"/>
              <a:t>graph</a:t>
            </a:r>
            <a:r>
              <a:rPr lang="en"/>
              <a:t> databases:</a:t>
            </a:r>
            <a:endParaRPr/>
          </a:p>
        </p:txBody>
      </p:sp>
      <p:sp>
        <p:nvSpPr>
          <p:cNvPr id="442" name="Google Shape;442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is represented on </a:t>
            </a:r>
            <a:r>
              <a:rPr lang="en"/>
              <a:t>graph</a:t>
            </a:r>
            <a:r>
              <a:rPr lang="en"/>
              <a:t> as follows: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Nodes: the main components of the graph and it must have: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Label(s)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[Optional] Other properties like “Functions” on our case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Edges or relations: these relations is the link between the nodes, and it must have: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Type of relationship.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[Optional] Other properties like “Message” and “use case id “in our case.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>
            <p:ph type="title"/>
          </p:nvPr>
        </p:nvSpPr>
        <p:spPr>
          <a:xfrm>
            <a:off x="1303800" y="827175"/>
            <a:ext cx="70305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representation:</a:t>
            </a:r>
            <a:endParaRPr/>
          </a:p>
        </p:txBody>
      </p:sp>
      <p:sp>
        <p:nvSpPr>
          <p:cNvPr id="448" name="Google Shape;448;p36"/>
          <p:cNvSpPr txBox="1"/>
          <p:nvPr>
            <p:ph idx="1" type="body"/>
          </p:nvPr>
        </p:nvSpPr>
        <p:spPr>
          <a:xfrm>
            <a:off x="420875" y="1982550"/>
            <a:ext cx="23262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reference code provided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https://github.com/vrra/FGAN-Build-a-thon-2022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I have </a:t>
            </a:r>
            <a:r>
              <a:rPr lang="en"/>
              <a:t>implemented</a:t>
            </a:r>
            <a:r>
              <a:rPr lang="en"/>
              <a:t> the following using Python API:</a:t>
            </a:r>
            <a:endParaRPr/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 b="9944" l="14271" r="1680" t="28634"/>
          <a:stretch/>
        </p:blipFill>
        <p:spPr>
          <a:xfrm>
            <a:off x="2747075" y="1642800"/>
            <a:ext cx="6175675" cy="25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 txBox="1"/>
          <p:nvPr>
            <p:ph idx="1" type="body"/>
          </p:nvPr>
        </p:nvSpPr>
        <p:spPr>
          <a:xfrm>
            <a:off x="4133075" y="4125075"/>
            <a:ext cx="23262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Subset of Graph database: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/>
          <p:nvPr>
            <p:ph type="title"/>
          </p:nvPr>
        </p:nvSpPr>
        <p:spPr>
          <a:xfrm>
            <a:off x="1208075" y="796050"/>
            <a:ext cx="70305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Link Prediction:</a:t>
            </a:r>
            <a:endParaRPr/>
          </a:p>
        </p:txBody>
      </p:sp>
      <p:sp>
        <p:nvSpPr>
          <p:cNvPr id="456" name="Google Shape;456;p37"/>
          <p:cNvSpPr txBox="1"/>
          <p:nvPr>
            <p:ph idx="1" type="body"/>
          </p:nvPr>
        </p:nvSpPr>
        <p:spPr>
          <a:xfrm>
            <a:off x="321975" y="1532100"/>
            <a:ext cx="8366100" cy="4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Link prediction we want to predict links between nodes that aren’t found on the original </a:t>
            </a:r>
            <a:r>
              <a:rPr lang="en" sz="1500"/>
              <a:t>graph, this is done by using “</a:t>
            </a:r>
            <a:r>
              <a:rPr b="1" lang="en" sz="1500"/>
              <a:t>GDS”</a:t>
            </a:r>
            <a:r>
              <a:rPr lang="en" sz="1500"/>
              <a:t> toolbox inside neo4j.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And to make so we need: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Make a pipeline.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Add some properties to the graph to represent different relative properties to the </a:t>
            </a:r>
            <a:r>
              <a:rPr lang="en" sz="1500"/>
              <a:t>graph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Calculate Combined Features using some algorithms to indicate the whether there is a probability that a link is found between the pairs of nodes.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Split the data and Train the model candidates and choose the best</a:t>
            </a:r>
            <a:endParaRPr sz="1500"/>
          </a:p>
        </p:txBody>
      </p:sp>
      <p:sp>
        <p:nvSpPr>
          <p:cNvPr id="457" name="Google Shape;457;p37"/>
          <p:cNvSpPr/>
          <p:nvPr/>
        </p:nvSpPr>
        <p:spPr>
          <a:xfrm>
            <a:off x="5134600" y="740800"/>
            <a:ext cx="37752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Step-2: to analyse the graph offline.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 Pipelines:</a:t>
            </a:r>
            <a:endParaRPr/>
          </a:p>
        </p:txBody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 is a set of sequential instructions to do an END to END something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pipeline contains: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Making projections.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Preprocessing (Add node Properties, Add combined </a:t>
            </a:r>
            <a:r>
              <a:rPr lang="en"/>
              <a:t>features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Splitting.,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Training.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>
            <p:ph type="title"/>
          </p:nvPr>
        </p:nvSpPr>
        <p:spPr>
          <a:xfrm>
            <a:off x="1303800" y="750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 Projections and its importance:</a:t>
            </a:r>
            <a:endParaRPr/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1675"/>
            <a:ext cx="8839204" cy="287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 txBox="1"/>
          <p:nvPr>
            <p:ph idx="1" type="body"/>
          </p:nvPr>
        </p:nvSpPr>
        <p:spPr>
          <a:xfrm>
            <a:off x="941100" y="4108625"/>
            <a:ext cx="7030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We make a projection for our </a:t>
            </a:r>
            <a:r>
              <a:rPr lang="en" sz="1500"/>
              <a:t>graph</a:t>
            </a:r>
            <a:r>
              <a:rPr lang="en" sz="1500"/>
              <a:t> database with UNDIRECTED </a:t>
            </a:r>
            <a:r>
              <a:rPr lang="en" sz="1500"/>
              <a:t>relationships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>
            <p:ph type="title"/>
          </p:nvPr>
        </p:nvSpPr>
        <p:spPr>
          <a:xfrm>
            <a:off x="1303800" y="598575"/>
            <a:ext cx="70305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4.3 Preprocessing steps:</a:t>
            </a:r>
            <a:endParaRPr/>
          </a:p>
        </p:txBody>
      </p:sp>
      <p:sp>
        <p:nvSpPr>
          <p:cNvPr id="476" name="Google Shape;476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embedding algorithms compute low-dimensional vector representations of nodes in a graph. These vectors, also called embeddings, can be used for machine learning. </a:t>
            </a:r>
            <a:endParaRPr sz="1450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used </a:t>
            </a:r>
            <a:r>
              <a:rPr b="1"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FastRP</a:t>
            </a: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algorithm because it’s the only one in production quality, and works in directed and undirected relationships.</a:t>
            </a:r>
            <a:endParaRPr sz="1450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“These algorithms are theoretically backed by the Johnsson-Lindenstrauss lemma according to which one can project </a:t>
            </a:r>
            <a:r>
              <a:rPr i="1"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vectors of </a:t>
            </a:r>
            <a:r>
              <a:rPr i="1"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arbitrary</a:t>
            </a: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dimension into </a:t>
            </a:r>
            <a:r>
              <a:rPr i="1"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O(log(n))</a:t>
            </a: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dimensions and still approximately preserve pairwise distances among the points. In fact, a linear projection chosen in a random way satisfies this property.”</a:t>
            </a:r>
            <a:endParaRPr sz="1450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0"/>
          <p:cNvSpPr txBox="1"/>
          <p:nvPr>
            <p:ph type="title"/>
          </p:nvPr>
        </p:nvSpPr>
        <p:spPr>
          <a:xfrm>
            <a:off x="1470200" y="12421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4.3.1 Node Embeddings: (Node Property)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454775"/>
            <a:ext cx="7979275" cy="33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187575" y="534675"/>
            <a:ext cx="2358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Document Parsing: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96975" y="1786300"/>
            <a:ext cx="35793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Aim of this task is to parse the use cases word document (FGAN-O-013R1)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Corresponding to the task (</a:t>
            </a:r>
            <a:r>
              <a:rPr lang="en" sz="1500">
                <a:highlight>
                  <a:srgbClr val="FF0000"/>
                </a:highlight>
              </a:rPr>
              <a:t>1</a:t>
            </a:r>
            <a:r>
              <a:rPr lang="en" sz="1500"/>
              <a:t>) in the figure, we use </a:t>
            </a:r>
            <a:r>
              <a:rPr b="1" lang="en" sz="1500"/>
              <a:t>Docx </a:t>
            </a:r>
            <a:r>
              <a:rPr lang="en" sz="1500"/>
              <a:t>library to parse the </a:t>
            </a:r>
            <a:r>
              <a:rPr lang="en" sz="1500"/>
              <a:t>document.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following are the steps: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Selecting the appropriate tables.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Get the information From Tables.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Get the use cases’ </a:t>
            </a:r>
            <a:r>
              <a:rPr lang="en" sz="1300"/>
              <a:t>requirements</a:t>
            </a:r>
            <a:r>
              <a:rPr lang="en" sz="1300"/>
              <a:t> in a dataframe.</a:t>
            </a:r>
            <a:endParaRPr sz="13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600" y="153675"/>
            <a:ext cx="5279826" cy="2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3960725" y="2344400"/>
            <a:ext cx="27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Figure from FGAN-I-267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3907600" y="3091550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Step-1: to parse and read the tables 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3907600" y="3840775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Step-2: </a:t>
            </a:r>
            <a:r>
              <a:rPr lang="en"/>
              <a:t>to create a table format which can be analysed offline.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Centrality algorithms are used to determine the importance of distinct nodes in a network.</a:t>
            </a:r>
            <a:endParaRPr sz="1450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have used Degree Centrality algorithm, as it works well in directed and undirected relationships.</a:t>
            </a:r>
            <a:endParaRPr sz="1450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50">
                <a:solidFill>
                  <a:srgbClr val="2D374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degree centrality measures the number of incoming or outgoing (or both) relationships from a node, depending on the orientation of a relationship projection.</a:t>
            </a:r>
            <a:endParaRPr sz="1850">
              <a:solidFill>
                <a:srgbClr val="2D374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2"/>
          <p:cNvSpPr txBox="1"/>
          <p:nvPr>
            <p:ph type="title"/>
          </p:nvPr>
        </p:nvSpPr>
        <p:spPr>
          <a:xfrm>
            <a:off x="1470200" y="12421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4.3.2 Centrality: (Node Property)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100" y="456200"/>
            <a:ext cx="6161801" cy="42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Community detection algorithms are used to evaluate how groups of nodes are clustered or partitioned, as well as their tendency to strengthen or break apart.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We have use Label propagation algorithm, as it works well for directed and undirected relationships.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The Label Propagation algorithm (LPA) is a fast algorithm for finding communities in a graph. It detects these communities using network structure alone as its guide, and doesn’t require a pre-defined objective function or prior information about the communities.</a:t>
            </a:r>
            <a:endParaRPr sz="1500"/>
          </a:p>
        </p:txBody>
      </p:sp>
      <p:sp>
        <p:nvSpPr>
          <p:cNvPr id="499" name="Google Shape;499;p44"/>
          <p:cNvSpPr txBox="1"/>
          <p:nvPr>
            <p:ph type="title"/>
          </p:nvPr>
        </p:nvSpPr>
        <p:spPr>
          <a:xfrm>
            <a:off x="1470200" y="12421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4.3.3 </a:t>
            </a:r>
            <a:r>
              <a:rPr lang="en" sz="2400"/>
              <a:t>Community detection</a:t>
            </a:r>
            <a:r>
              <a:rPr lang="en" sz="2400"/>
              <a:t>: (Node Property)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are using the properties that are created on nodes, and combine them in each </a:t>
            </a:r>
            <a:r>
              <a:rPr lang="en" sz="1600"/>
              <a:t>potential</a:t>
            </a:r>
            <a:r>
              <a:rPr lang="en" sz="1600"/>
              <a:t> link According to one of the following functions: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 txBox="1"/>
          <p:nvPr>
            <p:ph type="title"/>
          </p:nvPr>
        </p:nvSpPr>
        <p:spPr>
          <a:xfrm>
            <a:off x="1470200" y="12421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4.3.4 Combined Features:</a:t>
            </a:r>
            <a:endParaRPr sz="2400"/>
          </a:p>
        </p:txBody>
      </p:sp>
      <p:pic>
        <p:nvPicPr>
          <p:cNvPr id="506" name="Google Shape;506;p45"/>
          <p:cNvPicPr preferRelativeResize="0"/>
          <p:nvPr/>
        </p:nvPicPr>
        <p:blipFill rotWithShape="1">
          <a:blip r:embed="rId3">
            <a:alphaModFix/>
          </a:blip>
          <a:srcRect b="31068" l="29308" r="20193" t="44573"/>
          <a:stretch/>
        </p:blipFill>
        <p:spPr>
          <a:xfrm>
            <a:off x="1470200" y="2737675"/>
            <a:ext cx="6864100" cy="18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 Splitting and training algorithms:</a:t>
            </a:r>
            <a:endParaRPr/>
          </a:p>
        </p:txBody>
      </p:sp>
      <p:pic>
        <p:nvPicPr>
          <p:cNvPr id="512" name="Google Shape;5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438" y="1371100"/>
            <a:ext cx="6745134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</a:t>
            </a:r>
            <a:r>
              <a:rPr lang="en" sz="1800"/>
              <a:t>relationships</a:t>
            </a:r>
            <a:r>
              <a:rPr lang="en" sz="1800"/>
              <a:t> is divided into Test and Train set according to test split.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 negative samples are added to each set.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Running the algorithms on both train and test and get the scores.</a:t>
            </a:r>
            <a:endParaRPr sz="1800"/>
          </a:p>
        </p:txBody>
      </p:sp>
      <p:sp>
        <p:nvSpPr>
          <p:cNvPr id="518" name="Google Shape;518;p47"/>
          <p:cNvSpPr txBox="1"/>
          <p:nvPr>
            <p:ph type="title"/>
          </p:nvPr>
        </p:nvSpPr>
        <p:spPr>
          <a:xfrm>
            <a:off x="1470200" y="12421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4.4.1 Splitting our dataset::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can consider the link </a:t>
            </a:r>
            <a:r>
              <a:rPr lang="en"/>
              <a:t>prediction</a:t>
            </a:r>
            <a:r>
              <a:rPr lang="en"/>
              <a:t> problem as a classification problem where we  need to classify relationships into positive or negative </a:t>
            </a:r>
            <a:r>
              <a:rPr lang="en"/>
              <a:t>relationships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have two candidates: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Logistic regression.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Random Forest.</a:t>
            </a:r>
            <a:endParaRPr/>
          </a:p>
        </p:txBody>
      </p:sp>
      <p:sp>
        <p:nvSpPr>
          <p:cNvPr id="524" name="Google Shape;524;p48"/>
          <p:cNvSpPr txBox="1"/>
          <p:nvPr>
            <p:ph type="title"/>
          </p:nvPr>
        </p:nvSpPr>
        <p:spPr>
          <a:xfrm>
            <a:off x="1470200" y="12421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4.4.2 Algorithms: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/>
          <p:nvPr>
            <p:ph idx="1" type="body"/>
          </p:nvPr>
        </p:nvSpPr>
        <p:spPr>
          <a:xfrm>
            <a:off x="1303800" y="1532850"/>
            <a:ext cx="7105500" cy="20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7916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scenario: we use only the 130 relation data set, which is the result of using only use cases that have figures(From the document) on it.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scenarios: we use the full representation of the reference code, that have +500 relations and +300 Nodes.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 scenario: we use the second scenario but we add the functions of the actors as  properties in these nodes.</a:t>
            </a:r>
            <a:endParaRPr sz="1600"/>
          </a:p>
        </p:txBody>
      </p:sp>
      <p:sp>
        <p:nvSpPr>
          <p:cNvPr id="530" name="Google Shape;530;p49"/>
          <p:cNvSpPr txBox="1"/>
          <p:nvPr>
            <p:ph type="title"/>
          </p:nvPr>
        </p:nvSpPr>
        <p:spPr>
          <a:xfrm>
            <a:off x="1470200" y="556350"/>
            <a:ext cx="70305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4.4.3 Scores: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4.4.3.1 Scenarios: 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/>
          <p:nvPr>
            <p:ph type="title"/>
          </p:nvPr>
        </p:nvSpPr>
        <p:spPr>
          <a:xfrm>
            <a:off x="1470200" y="556350"/>
            <a:ext cx="70305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4.4.3.2 Results: </a:t>
            </a:r>
            <a:endParaRPr sz="2400"/>
          </a:p>
        </p:txBody>
      </p:sp>
      <p:graphicFrame>
        <p:nvGraphicFramePr>
          <p:cNvPr id="536" name="Google Shape;536;p50"/>
          <p:cNvGraphicFramePr/>
          <p:nvPr/>
        </p:nvGraphicFramePr>
        <p:xfrm>
          <a:off x="923225" y="163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{B25A9949-0FDF-4E3F-8485-4F7476BB306E}</a:tableStyleId>
              </a:tblPr>
              <a:tblGrid>
                <a:gridCol w="3488825"/>
                <a:gridCol w="1112550"/>
                <a:gridCol w="2338500"/>
              </a:tblGrid>
              <a:tr h="4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Representation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Best Model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Accuracy (AUCPR)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Scenario 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Scenario 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73.6%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Scenario 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RF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537" name="Google Shape;537;p50"/>
          <p:cNvSpPr txBox="1"/>
          <p:nvPr/>
        </p:nvSpPr>
        <p:spPr>
          <a:xfrm>
            <a:off x="1541800" y="3869050"/>
            <a:ext cx="54237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We found </a:t>
            </a:r>
            <a:r>
              <a:rPr lang="en" sz="145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6954 new links with more than 99% of probability to be a true relation.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1470200" y="784950"/>
            <a:ext cx="61122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Steps and Recommendation:</a:t>
            </a:r>
            <a:endParaRPr sz="2400"/>
          </a:p>
        </p:txBody>
      </p:sp>
      <p:sp>
        <p:nvSpPr>
          <p:cNvPr id="543" name="Google Shape;543;p51"/>
          <p:cNvSpPr txBox="1"/>
          <p:nvPr/>
        </p:nvSpPr>
        <p:spPr>
          <a:xfrm>
            <a:off x="1595125" y="1506650"/>
            <a:ext cx="5371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Manipulate the graph and study and analyse the effects.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Optimize the graph representation to have only the main actors and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include the rest of information as node properties.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Using Different Algorithms to have better accuracy like Graph neural networks or graph convolutional neural networks.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Node Property Predictions.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[Document Enhancements] Updating the graphs in the word file to be all in the same format and parsable, instead of images.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[Document Enhancements] Updating the table fields to have all a constant field name.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Any other feedback from the group?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 Parsing the tables:</a:t>
            </a:r>
            <a:endParaRPr/>
          </a:p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311700" y="121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The document has a lot of tables like:</a:t>
            </a:r>
            <a:endParaRPr sz="1700"/>
          </a:p>
        </p:txBody>
      </p:sp>
      <p:pic>
        <p:nvPicPr>
          <p:cNvPr id="305" name="Google Shape;305;p16"/>
          <p:cNvPicPr preferRelativeResize="0"/>
          <p:nvPr/>
        </p:nvPicPr>
        <p:blipFill rotWithShape="1">
          <a:blip r:embed="rId3">
            <a:alphaModFix/>
          </a:blip>
          <a:srcRect b="54162" l="26376" r="22407" t="24328"/>
          <a:stretch/>
        </p:blipFill>
        <p:spPr>
          <a:xfrm>
            <a:off x="311700" y="1791788"/>
            <a:ext cx="3291251" cy="93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 rotWithShape="1">
          <a:blip r:embed="rId4">
            <a:alphaModFix/>
          </a:blip>
          <a:srcRect b="31642" l="27074" r="21706" t="23929"/>
          <a:stretch/>
        </p:blipFill>
        <p:spPr>
          <a:xfrm>
            <a:off x="5196825" y="1608577"/>
            <a:ext cx="3497699" cy="17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5">
            <a:alphaModFix/>
          </a:blip>
          <a:srcRect b="44632" l="26504" r="24305" t="26570"/>
          <a:stretch/>
        </p:blipFill>
        <p:spPr>
          <a:xfrm>
            <a:off x="2315463" y="3351725"/>
            <a:ext cx="2781475" cy="12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766375" y="2921675"/>
            <a:ext cx="19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Tables</a:t>
            </a:r>
            <a:endParaRPr/>
          </a:p>
        </p:txBody>
      </p:sp>
      <p:sp>
        <p:nvSpPr>
          <p:cNvPr id="309" name="Google Shape;309;p16"/>
          <p:cNvSpPr txBox="1"/>
          <p:nvPr/>
        </p:nvSpPr>
        <p:spPr>
          <a:xfrm>
            <a:off x="5848900" y="3599100"/>
            <a:ext cx="19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Abbreviations table:</a:t>
            </a:r>
            <a:endParaRPr/>
          </a:p>
        </p:txBody>
      </p:sp>
      <p:sp>
        <p:nvSpPr>
          <p:cNvPr id="310" name="Google Shape;310;p16"/>
          <p:cNvSpPr txBox="1"/>
          <p:nvPr/>
        </p:nvSpPr>
        <p:spPr>
          <a:xfrm>
            <a:off x="2953300" y="4557025"/>
            <a:ext cx="19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r>
              <a:rPr lang="en"/>
              <a:t> tables: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"/>
          <p:cNvSpPr txBox="1"/>
          <p:nvPr>
            <p:ph type="title"/>
          </p:nvPr>
        </p:nvSpPr>
        <p:spPr>
          <a:xfrm>
            <a:off x="1303800" y="827175"/>
            <a:ext cx="70305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549" name="Google Shape;549;p52"/>
          <p:cNvSpPr txBox="1"/>
          <p:nvPr>
            <p:ph idx="1" type="body"/>
          </p:nvPr>
        </p:nvSpPr>
        <p:spPr>
          <a:xfrm>
            <a:off x="1163400" y="1388400"/>
            <a:ext cx="71709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9085" lvl="0" marL="457200" rtl="0" algn="l">
              <a:lnSpc>
                <a:spcPct val="107916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[FGAN-use cases]	ITU-T Focus Group Autonomous Networks Technical Specification “Use cases for Autonomous Networks”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https://www.itu.int/en/ITU-T/focusgroups/an/Documents/Use-case-AN.pdf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[Build-a-thon 2022]	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https://github.com/vrra/FGAN-Build-a-thon-2022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[FG AN Arch framework]	Architecture framework for Autonomous Networks,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https://www.itu.int/en/ITU-T/focusgroups/an/Documents/Architecture-AN.pdf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[Link Prediction]	Link Prediction pipeline, neo4j,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https://neo4j.com/docs/graph-data-science/current/machine-learning/linkprediction-pipelines/link-prediction/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[Neo4j Graph database]	Neo4j, Graph database,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https://neo4j.com/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[PlantUML]	PlantUML tool to represent figures,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http://www.plantuml.com/plantuml/uml/SyfFKj2rKt3CoKnELR1Io4ZDoSa70000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[XML]	 XML, python library to process xml files,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https://docs.python.org/3/library/xml.html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[Python Docx]	 Docx, A python library to process word documents,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https://python-docx.readthedocs.io/en/latest/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[Diagrams.net]	Diagrams.net, Online flowchart and diagrams  maker,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https://app.diagrams.net/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[Python]	Python programming language.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[Presentation] InnovNet Final presentation,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https://docs.google.com/presentation/d/1LubX__7ZXCu6qWEd6vR3fKIhABMCey7MZocPNpEs2IQ/edit?usp=sharing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9085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AutoNum type="arabicPeriod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[Github Repo for the code] Codes and reports Github repo,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https://github.com/TarekMohamed1999/FGAN-build-a-thon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"/>
          <p:cNvSpPr txBox="1"/>
          <p:nvPr/>
        </p:nvSpPr>
        <p:spPr>
          <a:xfrm>
            <a:off x="3475650" y="2102250"/>
            <a:ext cx="2192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Caveat"/>
                <a:ea typeface="Caveat"/>
                <a:cs typeface="Caveat"/>
                <a:sym typeface="Caveat"/>
              </a:rPr>
              <a:t>Thanks!</a:t>
            </a:r>
            <a:endParaRPr sz="49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>
            <p:ph idx="1" type="body"/>
          </p:nvPr>
        </p:nvSpPr>
        <p:spPr>
          <a:xfrm>
            <a:off x="1190650" y="965525"/>
            <a:ext cx="70305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Focussing on the use cases tables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Need to make a condition on the first two cells (first row).</a:t>
            </a:r>
            <a:endParaRPr/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3">
            <a:alphaModFix/>
          </a:blip>
          <a:srcRect b="54162" l="26376" r="22407" t="24328"/>
          <a:stretch/>
        </p:blipFill>
        <p:spPr>
          <a:xfrm>
            <a:off x="690975" y="2102125"/>
            <a:ext cx="7030500" cy="20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>
            <a:off x="690975" y="2449375"/>
            <a:ext cx="6837900" cy="2331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Getting the information:</a:t>
            </a:r>
            <a:endParaRPr/>
          </a:p>
        </p:txBody>
      </p:sp>
      <p:sp>
        <p:nvSpPr>
          <p:cNvPr id="323" name="Google Shape;323;p18"/>
          <p:cNvSpPr txBox="1"/>
          <p:nvPr>
            <p:ph idx="1" type="body"/>
          </p:nvPr>
        </p:nvSpPr>
        <p:spPr>
          <a:xfrm>
            <a:off x="544200" y="1523450"/>
            <a:ext cx="7941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The problem: </a:t>
            </a:r>
            <a:r>
              <a:rPr lang="en" sz="1500"/>
              <a:t>The </a:t>
            </a:r>
            <a:r>
              <a:rPr lang="en" sz="1500"/>
              <a:t>inconsistency</a:t>
            </a:r>
            <a:r>
              <a:rPr lang="en" sz="1500"/>
              <a:t> of naming the properties of the table, Like:</a:t>
            </a:r>
            <a:endParaRPr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500"/>
              <a:t>[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Category, Use case category, Notes on use case category] they all refer to the category of the use cases.</a:t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[Base contribution, Base Contribution, Base contributions] All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refers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the same information.</a:t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[Use case description, Description, Use case description\n] </a:t>
            </a: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refers to the same information.</a:t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1"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[Open issues, Open issues (as seen by the proponent)] All refers to the same information.</a:t>
            </a:r>
            <a:endParaRPr b="1"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Solution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Collate one column from the combination of all columns that represents the same information.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880600" y="264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Final parsed data from the tables:</a:t>
            </a:r>
            <a:endParaRPr/>
          </a:p>
        </p:txBody>
      </p:sp>
      <p:pic>
        <p:nvPicPr>
          <p:cNvPr id="329" name="Google Shape;329;p19"/>
          <p:cNvPicPr preferRelativeResize="0"/>
          <p:nvPr/>
        </p:nvPicPr>
        <p:blipFill rotWithShape="1">
          <a:blip r:embed="rId3">
            <a:alphaModFix/>
          </a:blip>
          <a:srcRect b="2879" l="20060" r="5556" t="27743"/>
          <a:stretch/>
        </p:blipFill>
        <p:spPr>
          <a:xfrm>
            <a:off x="1303800" y="1264275"/>
            <a:ext cx="7030500" cy="370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 Parsing Requirements:</a:t>
            </a:r>
            <a:endParaRPr/>
          </a:p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>
            <a:off x="294625" y="1316050"/>
            <a:ext cx="4277400" cy="31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Each use case has some requirements and these requirements has 3 categories: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Critical: </a:t>
            </a:r>
            <a:r>
              <a:rPr lang="en" sz="1700"/>
              <a:t>Important and required for the use cases implementation.</a:t>
            </a:r>
            <a:endParaRPr sz="1700"/>
          </a:p>
          <a:p>
            <a:pPr indent="-336550" lvl="0" marL="457200" rtl="0" algn="l">
              <a:lnSpc>
                <a:spcPct val="6818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Expected: </a:t>
            </a:r>
            <a:r>
              <a:rPr lang="en" sz="1700"/>
              <a:t>Possible requirement which would be important but not absolutely necessary to be fulfilled.</a:t>
            </a:r>
            <a:endParaRPr sz="1700"/>
          </a:p>
          <a:p>
            <a:pPr indent="-336550" lvl="0" marL="457200" rtl="0" algn="l">
              <a:lnSpc>
                <a:spcPct val="6818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Added Value: </a:t>
            </a:r>
            <a:r>
              <a:rPr lang="en" sz="1700"/>
              <a:t>possible requirement which would be optional to be fulfilled (e.g., by an implementation), without implying any sense of importance regarding its fulfilment.</a:t>
            </a:r>
            <a:endParaRPr sz="1700"/>
          </a:p>
        </p:txBody>
      </p:sp>
      <p:sp>
        <p:nvSpPr>
          <p:cNvPr id="336" name="Google Shape;336;p20"/>
          <p:cNvSpPr/>
          <p:nvPr/>
        </p:nvSpPr>
        <p:spPr>
          <a:xfrm>
            <a:off x="4873375" y="1876200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Step-1: to parse and read the requirements </a:t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4873375" y="2625425"/>
            <a:ext cx="4155900" cy="5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Step-2: to create a table format which can be analysed offline.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Final requirements parsed from the document: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5450" l="20799" r="6298" t="29423"/>
          <a:stretch/>
        </p:blipFill>
        <p:spPr>
          <a:xfrm>
            <a:off x="1303800" y="1654675"/>
            <a:ext cx="7030500" cy="31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